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64" r:id="rId9"/>
    <p:sldId id="270" r:id="rId10"/>
    <p:sldId id="277" r:id="rId11"/>
    <p:sldId id="276" r:id="rId12"/>
    <p:sldId id="275" r:id="rId13"/>
    <p:sldId id="274" r:id="rId14"/>
    <p:sldId id="266" r:id="rId15"/>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varScale="1">
        <p:scale>
          <a:sx n="128" d="100"/>
          <a:sy n="128" d="100"/>
        </p:scale>
        <p:origin x="1147" y="9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ma Phillips" userId="8a83c5fc-51e7-4b73-95f3-84518651cb7a" providerId="ADAL" clId="{E3BE9B08-0AB9-4B3A-A2F8-0BAB1DAF56D5}"/>
    <pc:docChg chg="undo custSel delSld modSld sldOrd">
      <pc:chgData name="Gemma Phillips" userId="8a83c5fc-51e7-4b73-95f3-84518651cb7a" providerId="ADAL" clId="{E3BE9B08-0AB9-4B3A-A2F8-0BAB1DAF56D5}" dt="2026-01-05T10:56:56.242" v="2083" actId="14734"/>
      <pc:docMkLst>
        <pc:docMk/>
      </pc:docMkLst>
      <pc:sldChg chg="modSp">
        <pc:chgData name="Gemma Phillips" userId="8a83c5fc-51e7-4b73-95f3-84518651cb7a" providerId="ADAL" clId="{E3BE9B08-0AB9-4B3A-A2F8-0BAB1DAF56D5}" dt="2026-01-04T15:00:18.041" v="44" actId="255"/>
        <pc:sldMkLst>
          <pc:docMk/>
          <pc:sldMk cId="191243481" sldId="259"/>
        </pc:sldMkLst>
        <pc:graphicFrameChg chg="mod modGraphic">
          <ac:chgData name="Gemma Phillips" userId="8a83c5fc-51e7-4b73-95f3-84518651cb7a" providerId="ADAL" clId="{E3BE9B08-0AB9-4B3A-A2F8-0BAB1DAF56D5}" dt="2026-01-04T15:00:18.041" v="44" actId="255"/>
          <ac:graphicFrameMkLst>
            <pc:docMk/>
            <pc:sldMk cId="191243481" sldId="259"/>
            <ac:graphicFrameMk id="10" creationId="{065D4AC4-7957-AA62-C1A0-FE4F2CF00CA3}"/>
          </ac:graphicFrameMkLst>
        </pc:graphicFrameChg>
      </pc:sldChg>
      <pc:sldChg chg="del">
        <pc:chgData name="Gemma Phillips" userId="8a83c5fc-51e7-4b73-95f3-84518651cb7a" providerId="ADAL" clId="{E3BE9B08-0AB9-4B3A-A2F8-0BAB1DAF56D5}" dt="2026-01-04T16:14:51.302" v="274" actId="2696"/>
        <pc:sldMkLst>
          <pc:docMk/>
          <pc:sldMk cId="3356791903" sldId="260"/>
        </pc:sldMkLst>
      </pc:sldChg>
      <pc:sldChg chg="del">
        <pc:chgData name="Gemma Phillips" userId="8a83c5fc-51e7-4b73-95f3-84518651cb7a" providerId="ADAL" clId="{E3BE9B08-0AB9-4B3A-A2F8-0BAB1DAF56D5}" dt="2026-01-05T10:25:31.661" v="301" actId="2696"/>
        <pc:sldMkLst>
          <pc:docMk/>
          <pc:sldMk cId="3285007833" sldId="261"/>
        </pc:sldMkLst>
      </pc:sldChg>
      <pc:sldChg chg="modSp">
        <pc:chgData name="Gemma Phillips" userId="8a83c5fc-51e7-4b73-95f3-84518651cb7a" providerId="ADAL" clId="{E3BE9B08-0AB9-4B3A-A2F8-0BAB1DAF56D5}" dt="2026-01-04T15:32:47.997" v="62"/>
        <pc:sldMkLst>
          <pc:docMk/>
          <pc:sldMk cId="2755977508" sldId="262"/>
        </pc:sldMkLst>
        <pc:graphicFrameChg chg="mod modGraphic">
          <ac:chgData name="Gemma Phillips" userId="8a83c5fc-51e7-4b73-95f3-84518651cb7a" providerId="ADAL" clId="{E3BE9B08-0AB9-4B3A-A2F8-0BAB1DAF56D5}" dt="2026-01-04T15:32:47.997" v="62"/>
          <ac:graphicFrameMkLst>
            <pc:docMk/>
            <pc:sldMk cId="2755977508" sldId="262"/>
            <ac:graphicFrameMk id="5" creationId="{BB7A6755-CF87-7230-570A-7309BBAF653F}"/>
          </ac:graphicFrameMkLst>
        </pc:graphicFrameChg>
      </pc:sldChg>
      <pc:sldChg chg="modSp">
        <pc:chgData name="Gemma Phillips" userId="8a83c5fc-51e7-4b73-95f3-84518651cb7a" providerId="ADAL" clId="{E3BE9B08-0AB9-4B3A-A2F8-0BAB1DAF56D5}" dt="2026-01-04T15:53:01.411" v="273" actId="20577"/>
        <pc:sldMkLst>
          <pc:docMk/>
          <pc:sldMk cId="2212214201" sldId="264"/>
        </pc:sldMkLst>
        <pc:graphicFrameChg chg="mod modGraphic">
          <ac:chgData name="Gemma Phillips" userId="8a83c5fc-51e7-4b73-95f3-84518651cb7a" providerId="ADAL" clId="{E3BE9B08-0AB9-4B3A-A2F8-0BAB1DAF56D5}" dt="2026-01-04T15:53:01.411" v="273" actId="20577"/>
          <ac:graphicFrameMkLst>
            <pc:docMk/>
            <pc:sldMk cId="2212214201" sldId="264"/>
            <ac:graphicFrameMk id="5" creationId="{F9BDBC17-CD2E-90F4-A5E7-9D45B87765A4}"/>
          </ac:graphicFrameMkLst>
        </pc:graphicFrameChg>
      </pc:sldChg>
      <pc:sldChg chg="del">
        <pc:chgData name="Gemma Phillips" userId="8a83c5fc-51e7-4b73-95f3-84518651cb7a" providerId="ADAL" clId="{E3BE9B08-0AB9-4B3A-A2F8-0BAB1DAF56D5}" dt="2026-01-05T10:25:26.729" v="300" actId="2696"/>
        <pc:sldMkLst>
          <pc:docMk/>
          <pc:sldMk cId="760599453" sldId="265"/>
        </pc:sldMkLst>
      </pc:sldChg>
      <pc:sldChg chg="modSp">
        <pc:chgData name="Gemma Phillips" userId="8a83c5fc-51e7-4b73-95f3-84518651cb7a" providerId="ADAL" clId="{E3BE9B08-0AB9-4B3A-A2F8-0BAB1DAF56D5}" dt="2026-01-05T10:55:31.099" v="2062" actId="255"/>
        <pc:sldMkLst>
          <pc:docMk/>
          <pc:sldMk cId="3120658537" sldId="270"/>
        </pc:sldMkLst>
        <pc:graphicFrameChg chg="mod modGraphic">
          <ac:chgData name="Gemma Phillips" userId="8a83c5fc-51e7-4b73-95f3-84518651cb7a" providerId="ADAL" clId="{E3BE9B08-0AB9-4B3A-A2F8-0BAB1DAF56D5}" dt="2026-01-05T10:55:31.099" v="2062" actId="255"/>
          <ac:graphicFrameMkLst>
            <pc:docMk/>
            <pc:sldMk cId="3120658537" sldId="270"/>
            <ac:graphicFrameMk id="2" creationId="{F06D8B73-1069-A20D-8F57-8B1AA064904F}"/>
          </ac:graphicFrameMkLst>
        </pc:graphicFrameChg>
      </pc:sldChg>
      <pc:sldChg chg="del">
        <pc:chgData name="Gemma Phillips" userId="8a83c5fc-51e7-4b73-95f3-84518651cb7a" providerId="ADAL" clId="{E3BE9B08-0AB9-4B3A-A2F8-0BAB1DAF56D5}" dt="2026-01-04T16:16:12.367" v="275" actId="2696"/>
        <pc:sldMkLst>
          <pc:docMk/>
          <pc:sldMk cId="2070466118" sldId="273"/>
        </pc:sldMkLst>
      </pc:sldChg>
      <pc:sldChg chg="modSp">
        <pc:chgData name="Gemma Phillips" userId="8a83c5fc-51e7-4b73-95f3-84518651cb7a" providerId="ADAL" clId="{E3BE9B08-0AB9-4B3A-A2F8-0BAB1DAF56D5}" dt="2026-01-05T10:56:56.242" v="2083" actId="14734"/>
        <pc:sldMkLst>
          <pc:docMk/>
          <pc:sldMk cId="1720532140" sldId="274"/>
        </pc:sldMkLst>
        <pc:graphicFrameChg chg="mod modGraphic">
          <ac:chgData name="Gemma Phillips" userId="8a83c5fc-51e7-4b73-95f3-84518651cb7a" providerId="ADAL" clId="{E3BE9B08-0AB9-4B3A-A2F8-0BAB1DAF56D5}" dt="2026-01-05T10:56:56.242" v="2083" actId="14734"/>
          <ac:graphicFrameMkLst>
            <pc:docMk/>
            <pc:sldMk cId="1720532140" sldId="274"/>
            <ac:graphicFrameMk id="2" creationId="{6FC2DE98-3E8B-8664-0AF1-4BC465269E4A}"/>
          </ac:graphicFrameMkLst>
        </pc:graphicFrameChg>
      </pc:sldChg>
      <pc:sldChg chg="modSp ord">
        <pc:chgData name="Gemma Phillips" userId="8a83c5fc-51e7-4b73-95f3-84518651cb7a" providerId="ADAL" clId="{E3BE9B08-0AB9-4B3A-A2F8-0BAB1DAF56D5}" dt="2026-01-05T10:56:29.281" v="2074" actId="1076"/>
        <pc:sldMkLst>
          <pc:docMk/>
          <pc:sldMk cId="2536211415" sldId="275"/>
        </pc:sldMkLst>
        <pc:graphicFrameChg chg="mod modGraphic">
          <ac:chgData name="Gemma Phillips" userId="8a83c5fc-51e7-4b73-95f3-84518651cb7a" providerId="ADAL" clId="{E3BE9B08-0AB9-4B3A-A2F8-0BAB1DAF56D5}" dt="2026-01-05T10:56:29.281" v="2074" actId="1076"/>
          <ac:graphicFrameMkLst>
            <pc:docMk/>
            <pc:sldMk cId="2536211415" sldId="275"/>
            <ac:graphicFrameMk id="2" creationId="{EB5C837B-7071-41C7-EAE1-2ED2A10D5D17}"/>
          </ac:graphicFrameMkLst>
        </pc:graphicFrameChg>
      </pc:sldChg>
      <pc:sldChg chg="modSp">
        <pc:chgData name="Gemma Phillips" userId="8a83c5fc-51e7-4b73-95f3-84518651cb7a" providerId="ADAL" clId="{E3BE9B08-0AB9-4B3A-A2F8-0BAB1DAF56D5}" dt="2026-01-05T10:55:52.360" v="2066" actId="255"/>
        <pc:sldMkLst>
          <pc:docMk/>
          <pc:sldMk cId="2883864405" sldId="276"/>
        </pc:sldMkLst>
        <pc:graphicFrameChg chg="mod modGraphic">
          <ac:chgData name="Gemma Phillips" userId="8a83c5fc-51e7-4b73-95f3-84518651cb7a" providerId="ADAL" clId="{E3BE9B08-0AB9-4B3A-A2F8-0BAB1DAF56D5}" dt="2026-01-05T10:55:52.360" v="2066" actId="255"/>
          <ac:graphicFrameMkLst>
            <pc:docMk/>
            <pc:sldMk cId="2883864405" sldId="276"/>
            <ac:graphicFrameMk id="2" creationId="{0C43063D-4996-8F50-39D2-9B3391C83F21}"/>
          </ac:graphicFrameMkLst>
        </pc:graphicFrameChg>
      </pc:sldChg>
      <pc:sldChg chg="modSp">
        <pc:chgData name="Gemma Phillips" userId="8a83c5fc-51e7-4b73-95f3-84518651cb7a" providerId="ADAL" clId="{E3BE9B08-0AB9-4B3A-A2F8-0BAB1DAF56D5}" dt="2026-01-05T10:55:40.567" v="2064" actId="2711"/>
        <pc:sldMkLst>
          <pc:docMk/>
          <pc:sldMk cId="2920400790" sldId="277"/>
        </pc:sldMkLst>
        <pc:graphicFrameChg chg="mod modGraphic">
          <ac:chgData name="Gemma Phillips" userId="8a83c5fc-51e7-4b73-95f3-84518651cb7a" providerId="ADAL" clId="{E3BE9B08-0AB9-4B3A-A2F8-0BAB1DAF56D5}" dt="2026-01-05T10:55:40.567" v="2064" actId="2711"/>
          <ac:graphicFrameMkLst>
            <pc:docMk/>
            <pc:sldMk cId="2920400790" sldId="277"/>
            <ac:graphicFrameMk id="2" creationId="{3E931EEE-F173-2C9E-A785-A1E6D92FD218}"/>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1/4/2026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375362772"/>
              </p:ext>
            </p:extLst>
          </p:nvPr>
        </p:nvGraphicFramePr>
        <p:xfrm>
          <a:off x="265949" y="1528568"/>
          <a:ext cx="5636163" cy="2499360"/>
        </p:xfrm>
        <a:graphic>
          <a:graphicData uri="http://schemas.openxmlformats.org/drawingml/2006/table">
            <a:tbl>
              <a:tblPr firstRow="1" bandRow="1">
                <a:tableStyleId>{5C22544A-7EE6-4342-B048-85BDC9FD1C3A}</a:tableStyleId>
              </a:tblPr>
              <a:tblGrid>
                <a:gridCol w="1744812">
                  <a:extLst>
                    <a:ext uri="{9D8B030D-6E8A-4147-A177-3AD203B41FA5}">
                      <a16:colId xmlns:a16="http://schemas.microsoft.com/office/drawing/2014/main" val="1397519339"/>
                    </a:ext>
                  </a:extLst>
                </a:gridCol>
                <a:gridCol w="2048830">
                  <a:extLst>
                    <a:ext uri="{9D8B030D-6E8A-4147-A177-3AD203B41FA5}">
                      <a16:colId xmlns:a16="http://schemas.microsoft.com/office/drawing/2014/main" val="279180329"/>
                    </a:ext>
                  </a:extLst>
                </a:gridCol>
                <a:gridCol w="1842521">
                  <a:extLst>
                    <a:ext uri="{9D8B030D-6E8A-4147-A177-3AD203B41FA5}">
                      <a16:colId xmlns:a16="http://schemas.microsoft.com/office/drawing/2014/main" val="1532179531"/>
                    </a:ext>
                  </a:extLst>
                </a:gridCol>
              </a:tblGrid>
              <a:tr h="18764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86636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t>A number of pupils demonstrated increasing water confidence over the course of the year, particularly those who had previous experience of being in a pool. Children responded positively to structured lessons and safety guidance, and many showed progress in floating, moving through the water and building stamina, even if they did not yet reach 25 metres.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End-of-year attainment is lower than national expectations. Many families in our community face financial hardship and have limited access to swimming lessons or leisure facilities. Fewer pupils gain additional swimming experience outside school, which impacts progress</a:t>
                      </a:r>
                      <a:r>
                        <a:rPr lang="en-GB" sz="800" dirty="0"/>
                        <a:t>.</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58810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Pupils engaged well in learning the basic techniques of different strokes. Some pupils showed good body positioning and kicking technique when supported, and progress was observed across the class in understanding stroke movements and breathing.</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Many pupils found it difficult to apply stroke techniques independently. Limited practice opportunities outside school, due to financial barriers, affect skill development compared with pupils in more advantaged areas.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61621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Children showed a good understanding of water safety rules and could talk confidently about how to keep themselves safe near water. They engaged well with classroom-based and poolside discussions about risk and safety behaviours.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Practical rescue skills were less secure. This reflects reduced opportunities for pupils to spend time in the water outside school, linked to financial hardship within the community.</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516146438"/>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All staff were upskilled through regular support from the PE Specialist in every lesson. This ensured consistent use of key vocabulary, strong modelling and effective adaptations for all pupils. Staff meeting time was used to strengthen understanding of PE and sport across the school. Specialist providers were also brought in to develop knowledge and confidence further, particularly in EYFS and KS1.</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Due to time and staffing pressures, not all staff were able to apply new skills as consistently as planned. Some staff would benefit from further opportunities to observe expert practice. Disadvantaged pupils, who may have fewer opportunities for structured physical activity outside school, continue to require targeted support to fully benefit from PE provision.</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More pupils engaged in physical activity through an expanded range of clubs and wider participation in the sporting events calendar. Targeted opportunities helped pupils develop confidence, teamwork and enjoyment of sport.</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Despite increased opportunities, engagement was lower for some pupils from Muslim faith backgrounds due to commitments attending mosque at the same times as some after-school clubs. This limited their ability to participate as regularly as their peers.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990136826"/>
              </p:ext>
            </p:extLst>
          </p:nvPr>
        </p:nvGraphicFramePr>
        <p:xfrm>
          <a:off x="304799" y="633397"/>
          <a:ext cx="5530128" cy="35814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t>Pupil participation in PE and extracurricular sports increased, including disadvantaged pupils, girls, and SEND learners. Physical literacy, confidence, and fitness improved. Staff CPD boosted teaching quality, and the PE lead /specialist shared best practice. Sport’s profile was raised through intra-school competitions, displays, and competitions, supporting pupil wellbeing and teamwork.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Some pupils remained reluctant to participate in PE or extracurricular activities due to confidence or social factors. Cross-curricular links and active lessons in non-PE subjects were limited.</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A broader range of sports and physical activities was offered, giving all pupils more opportunities to engage in PE both in and out of lessons. This led to increased participation overall, with a higher percentage of girls attending events and more EAL pupils taking part compared to the previous year. Pupils showed enthusiasm and enjoyment in the new activities, helping to raise the profile of PE across the school and encourage a more inclusive culture in sport.</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Despite improvements, not all target pupils participated equally, so this will remain a focus for the coming year. Plans are in place to offer more gymnastics and dance events, and club times are being reviewed to consider faith commitments, including attendance at the mosque.</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Participation in competitive sports has increased, with more pupils attending inter-school competitions and internal tournaments than in previous years, including a dance competition. More girls and EAL pupils engaged, and pupils demonstrated improved confidence, teamwork, and resilience. Achievements were celebrated in assemblies and newsletters, helping to raise the profile of sport across the school.</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Some target pupils still did not take part, so participation is not yet fully balanced across all groups. Plans for next year include increasing the variety of competitions, providing targeted support for less confident pupils, and reviewing logistics to improve access for all.</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322796855"/>
              </p:ext>
            </p:extLst>
          </p:nvPr>
        </p:nvGraphicFramePr>
        <p:xfrm>
          <a:off x="294842" y="694098"/>
          <a:ext cx="5530128" cy="34899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327225">
                  <a:extLst>
                    <a:ext uri="{9D8B030D-6E8A-4147-A177-3AD203B41FA5}">
                      <a16:colId xmlns:a16="http://schemas.microsoft.com/office/drawing/2014/main" val="279180329"/>
                    </a:ext>
                  </a:extLst>
                </a:gridCol>
                <a:gridCol w="1606475">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t>Key Priority 1: Increase all staff confidence, knowledge and skills in teaching PE and sport. Develop further the knowledge and skills required to teach high quality PE.</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PE specialist </a:t>
                      </a:r>
                      <a:r>
                        <a:rPr lang="en-GB" sz="700" dirty="0">
                          <a:latin typeface="Calibri" panose="020F0502020204030204" pitchFamily="34" charset="0"/>
                          <a:cs typeface="Calibri" panose="020F0502020204030204" pitchFamily="34" charset="0"/>
                        </a:rPr>
                        <a:t>present in all lessons to support teaching and demonstrate key skills</a:t>
                      </a:r>
                      <a:r>
                        <a:rPr lang="en-GB" sz="700" dirty="0"/>
                        <a: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t>PE specialist present in lessons to support with behaviour management and ensure positive learning.</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t>PE passport to be used in lesson planning and assessment.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Increased staff confidence, knowledge, and skills in teaching PE and sport.</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Further development of staff knowledge and skills required to deliver </a:t>
                      </a:r>
                      <a:r>
                        <a:rPr lang="en-GB" sz="700" b="1" dirty="0">
                          <a:latin typeface="Calibri" panose="020F0502020204030204" pitchFamily="34" charset="0"/>
                          <a:cs typeface="Calibri" panose="020F0502020204030204" pitchFamily="34" charset="0"/>
                        </a:rPr>
                        <a:t>high-quality PE lessons</a:t>
                      </a:r>
                      <a:r>
                        <a:rPr lang="en-GB" sz="700" dirty="0">
                          <a:latin typeface="Calibri" panose="020F0502020204030204" pitchFamily="34" charset="0"/>
                          <a:cs typeface="Calibri" panose="020F0502020204030204" pitchFamily="34" charset="0"/>
                        </a:rPr>
                        <a:t>.</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Improved quality of PE teaching across all year groups.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Enhanced pupil engagement, enjoyment, and participation in PE.</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Positive impact on pupils’ physical development, wellbeing, and teamwork skills.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Pupil voice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Sports Council Meeting minutes </a:t>
                      </a:r>
                    </a:p>
                    <a:p>
                      <a:pPr algn="l">
                        <a:lnSpc>
                          <a:spcPct val="100000"/>
                        </a:lnSpc>
                      </a:pP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3458328619"/>
              </p:ext>
            </p:extLst>
          </p:nvPr>
        </p:nvGraphicFramePr>
        <p:xfrm>
          <a:off x="294842" y="694098"/>
          <a:ext cx="5530128" cy="33832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latin typeface="Calibri" panose="020F0502020204030204" pitchFamily="34" charset="0"/>
                          <a:cs typeface="Calibri" panose="020F0502020204030204" pitchFamily="34" charset="0"/>
                        </a:rPr>
                        <a:t>Key priority 2 Increase engagement of all pupils in regular physical activity and sport – WHOLE SCHOOL PRIORITY</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tx1"/>
                          </a:solidFill>
                          <a:latin typeface="Calibri" panose="020F0502020204030204" pitchFamily="34" charset="0"/>
                          <a:cs typeface="Calibri" panose="020F0502020204030204" pitchFamily="34" charset="0"/>
                        </a:rPr>
                        <a:t>Achieving our 4</a:t>
                      </a:r>
                      <a:r>
                        <a:rPr lang="en-US" sz="700" baseline="30000" dirty="0">
                          <a:solidFill>
                            <a:schemeClr val="tx1"/>
                          </a:solidFill>
                          <a:latin typeface="Calibri" panose="020F0502020204030204" pitchFamily="34" charset="0"/>
                          <a:cs typeface="Calibri" panose="020F0502020204030204" pitchFamily="34" charset="0"/>
                        </a:rPr>
                        <a:t>th</a:t>
                      </a:r>
                      <a:r>
                        <a:rPr lang="en-US" sz="700" dirty="0">
                          <a:solidFill>
                            <a:schemeClr val="tx1"/>
                          </a:solidFill>
                          <a:latin typeface="Calibri" panose="020F0502020204030204" pitchFamily="34" charset="0"/>
                          <a:cs typeface="Calibri" panose="020F0502020204030204" pitchFamily="34" charset="0"/>
                        </a:rPr>
                        <a:t> year of gold awards from Sports Games – next year achieve platinum award</a:t>
                      </a:r>
                    </a:p>
                    <a:p>
                      <a:pPr marL="171450" indent="-171450" algn="l">
                        <a:lnSpc>
                          <a:spcPct val="100000"/>
                        </a:lnSpc>
                        <a:buFont typeface="Arial" panose="020B0604020202020204" pitchFamily="34" charset="0"/>
                        <a:buChar char="•"/>
                      </a:pPr>
                      <a:r>
                        <a:rPr lang="en-US" sz="700" dirty="0">
                          <a:solidFill>
                            <a:schemeClr val="tx1"/>
                          </a:solidFill>
                          <a:latin typeface="Calibri" panose="020F0502020204030204" pitchFamily="34" charset="0"/>
                          <a:cs typeface="Calibri" panose="020F0502020204030204" pitchFamily="34" charset="0"/>
                        </a:rPr>
                        <a:t>Daily mile for all classes </a:t>
                      </a:r>
                    </a:p>
                    <a:p>
                      <a:pPr marL="171450" indent="-171450" algn="l">
                        <a:lnSpc>
                          <a:spcPct val="100000"/>
                        </a:lnSpc>
                        <a:buFont typeface="Arial" panose="020B0604020202020204" pitchFamily="34" charset="0"/>
                        <a:buChar char="•"/>
                      </a:pPr>
                      <a:r>
                        <a:rPr lang="en-US" sz="700" dirty="0">
                          <a:solidFill>
                            <a:schemeClr val="tx1"/>
                          </a:solidFill>
                          <a:latin typeface="Calibri" panose="020F0502020204030204" pitchFamily="34" charset="0"/>
                          <a:cs typeface="Calibri" panose="020F0502020204030204" pitchFamily="34" charset="0"/>
                        </a:rPr>
                        <a:t>Interventions for SEND children to increase confidence </a:t>
                      </a:r>
                    </a:p>
                    <a:p>
                      <a:pPr marL="171450" indent="-171450" algn="l">
                        <a:lnSpc>
                          <a:spcPct val="100000"/>
                        </a:lnSpc>
                        <a:buFont typeface="Arial" panose="020B0604020202020204" pitchFamily="34" charset="0"/>
                        <a:buChar char="•"/>
                      </a:pPr>
                      <a:r>
                        <a:rPr lang="en-US" sz="700" dirty="0">
                          <a:solidFill>
                            <a:schemeClr val="tx1"/>
                          </a:solidFill>
                          <a:latin typeface="Calibri" panose="020F0502020204030204" pitchFamily="34" charset="0"/>
                          <a:cs typeface="Calibri" panose="020F0502020204030204" pitchFamily="34" charset="0"/>
                        </a:rPr>
                        <a:t>A larger variety of after school clubs (including dance and gymnastics)</a:t>
                      </a:r>
                    </a:p>
                    <a:p>
                      <a:pPr marL="171450" indent="-171450" algn="l">
                        <a:lnSpc>
                          <a:spcPct val="100000"/>
                        </a:lnSpc>
                        <a:buFont typeface="Arial" panose="020B0604020202020204" pitchFamily="34" charset="0"/>
                        <a:buChar char="•"/>
                      </a:pPr>
                      <a:r>
                        <a:rPr lang="en-US" sz="700" dirty="0">
                          <a:solidFill>
                            <a:schemeClr val="tx1"/>
                          </a:solidFill>
                          <a:latin typeface="Calibri" panose="020F0502020204030204" pitchFamily="34" charset="0"/>
                          <a:cs typeface="Calibri" panose="020F0502020204030204" pitchFamily="34" charset="0"/>
                        </a:rPr>
                        <a:t>Clubs to have a flexible finish time so children can attend faith commitments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Increased participation from target children (EAL / Girls)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Increased fitness and health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SEND children confident to have a go at all aspects of PE </a:t>
                      </a:r>
                    </a:p>
                    <a:p>
                      <a:pPr algn="l">
                        <a:lnSpc>
                          <a:spcPct val="100000"/>
                        </a:lnSpc>
                      </a:pP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3491475028"/>
              </p:ext>
            </p:extLst>
          </p:nvPr>
        </p:nvGraphicFramePr>
        <p:xfrm>
          <a:off x="294842" y="694098"/>
          <a:ext cx="5530128" cy="34899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latin typeface="Calibri" panose="020F0502020204030204" pitchFamily="34" charset="0"/>
                          <a:cs typeface="Calibri" panose="020F0502020204030204" pitchFamily="34" charset="0"/>
                        </a:rPr>
                        <a:t>Key Indicator 3: The profile of PE and Sport is raised across the school as a tool for whole school improvement.</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Intra school competitions – all children able to take part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Displays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Working walls (boards) in the hall for key vocab and instructions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Attend more events – community transport booked to prevent transport being an issue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Increased use of social media to celebrate all achievements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7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More team ethos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Displays actively updated and used during lessons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Increased engagement from parents / guardians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Barriers removed for children participating </a:t>
                      </a:r>
                    </a:p>
                    <a:p>
                      <a:pPr algn="l">
                        <a:lnSpc>
                          <a:spcPct val="100000"/>
                        </a:lnSpc>
                      </a:pP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2442949039"/>
              </p:ext>
            </p:extLst>
          </p:nvPr>
        </p:nvGraphicFramePr>
        <p:xfrm>
          <a:off x="294842" y="544762"/>
          <a:ext cx="5530128" cy="37185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81990">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76243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latin typeface="Calibri" panose="020F0502020204030204" pitchFamily="34" charset="0"/>
                          <a:cs typeface="Calibri" panose="020F0502020204030204" pitchFamily="34" charset="0"/>
                        </a:rPr>
                        <a:t>Key Indicator 4: Broader experience of a range of sports and activities offered to all pupils</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Curriculum is planned and adapted yearly by PE Lead to tailor to the needs of each cohort.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After school clubs to be varied so that target children attend </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Ensure all pupils have the opportunity to try different activities, including non-traditional and inclusive sports.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Partner with local sports clubs or specialists to enhance the range of activities offered.</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Monitor participation to ensure all pupils, including those less active, have access to a broad range of opportunities.</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Increased pupil participation in a wider range of sports and physical activities.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Improved engagement and enjoyment in PE and extra-curricular activities.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Pupils developing new skills, confidence, and interests across different sports.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More inclusive opportunities, ensuring all pupils, including those less active, can access and enjoy physical activity.</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Positive impact on pupils’ overall wellbeing, teamwork, and motivation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Curriculum overview</a:t>
                      </a:r>
                    </a:p>
                    <a:p>
                      <a:pPr algn="l">
                        <a:lnSpc>
                          <a:spcPct val="100000"/>
                        </a:lnSpc>
                      </a:pP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8199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19845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3438810049"/>
              </p:ext>
            </p:extLst>
          </p:nvPr>
        </p:nvGraphicFramePr>
        <p:xfrm>
          <a:off x="294842" y="694098"/>
          <a:ext cx="5530128" cy="354917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301748">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70844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latin typeface="Calibri" panose="020F0502020204030204" pitchFamily="34" charset="0"/>
                          <a:cs typeface="Calibri" panose="020F0502020204030204" pitchFamily="34" charset="0"/>
                        </a:rPr>
                        <a:t>Key priority 5 Increase participation in competitive sport</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Community transport booked at the end of Summer 2 to enable </a:t>
                      </a:r>
                      <a:r>
                        <a:rPr lang="en-GB" sz="700" b="1" dirty="0">
                          <a:latin typeface="Calibri" panose="020F0502020204030204" pitchFamily="34" charset="0"/>
                          <a:cs typeface="Calibri" panose="020F0502020204030204" pitchFamily="34" charset="0"/>
                        </a:rPr>
                        <a:t>up to 14 children</a:t>
                      </a:r>
                      <a:r>
                        <a:rPr lang="en-GB" sz="700" dirty="0">
                          <a:latin typeface="Calibri" panose="020F0502020204030204" pitchFamily="34" charset="0"/>
                          <a:cs typeface="Calibri" panose="020F0502020204030204" pitchFamily="34" charset="0"/>
                        </a:rPr>
                        <a:t> to attend events.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Expand the variety of clubs attended by pupils, including </a:t>
                      </a:r>
                      <a:r>
                        <a:rPr lang="en-GB" sz="700" b="1" dirty="0">
                          <a:latin typeface="Calibri" panose="020F0502020204030204" pitchFamily="34" charset="0"/>
                          <a:cs typeface="Calibri" panose="020F0502020204030204" pitchFamily="34" charset="0"/>
                        </a:rPr>
                        <a:t>dance and gymnastics</a:t>
                      </a:r>
                      <a:r>
                        <a:rPr lang="en-GB" sz="700" dirty="0">
                          <a:latin typeface="Calibri" panose="020F0502020204030204" pitchFamily="34" charset="0"/>
                          <a:cs typeface="Calibri" panose="020F0502020204030204" pitchFamily="34" charset="0"/>
                        </a:rPr>
                        <a:t>.</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Provide more opportunities for pupils to participate in competitive events and festivals.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Encourage wider engagement in school sport, ensuring all pupils have the chance to compete.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Increased pupil participation in competitive sports events.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More pupils experiencing success, teamwork, and enjoyment in competitions.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Wider engagement across different sports, including dance and gymnastics.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Improved confidence, motivation, and pride in representing the school.</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Greater opportunities for pupils who might not normally take part in competitions.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30174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23112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F12088D0052F0449120DBDC5653AB73" ma:contentTypeVersion="17" ma:contentTypeDescription="Create a new document." ma:contentTypeScope="" ma:versionID="deae094b6dfac0ca8ce7493e227970d7">
  <xsd:schema xmlns:xsd="http://www.w3.org/2001/XMLSchema" xmlns:xs="http://www.w3.org/2001/XMLSchema" xmlns:p="http://schemas.microsoft.com/office/2006/metadata/properties" xmlns:ns3="d7436d46-222d-47fc-a4fa-add074e590f4" xmlns:ns4="2fd79b93-5efa-4e92-a621-86395a9856ee" targetNamespace="http://schemas.microsoft.com/office/2006/metadata/properties" ma:root="true" ma:fieldsID="1f9c282649e33cefb5566c27a98da3e3" ns3:_="" ns4:_="">
    <xsd:import namespace="d7436d46-222d-47fc-a4fa-add074e590f4"/>
    <xsd:import namespace="2fd79b93-5efa-4e92-a621-86395a9856ee"/>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LengthInSeconds" minOccurs="0"/>
                <xsd:element ref="ns3:MediaServiceGenerationTime" minOccurs="0"/>
                <xsd:element ref="ns3:MediaServiceEventHashCode" minOccurs="0"/>
                <xsd:element ref="ns3:MediaServiceOCR" minOccurs="0"/>
                <xsd:element ref="ns3:_activity" minOccurs="0"/>
                <xsd:element ref="ns3:MediaServiceLocation" minOccurs="0"/>
                <xsd:element ref="ns3:MediaServiceObjectDetectorVersions" minOccurs="0"/>
                <xsd:element ref="ns4:SharedWithUsers" minOccurs="0"/>
                <xsd:element ref="ns4:SharedWithDetails" minOccurs="0"/>
                <xsd:element ref="ns4:SharingHintHash" minOccurs="0"/>
                <xsd:element ref="ns3:MediaServiceSystemTag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436d46-222d-47fc-a4fa-add074e590f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_activity" ma:index="16" nillable="true" ma:displayName="_activity" ma:hidden="true" ma:internalName="_activity">
      <xsd:simpleType>
        <xsd:restriction base="dms:Note"/>
      </xsd:simpleType>
    </xsd:element>
    <xsd:element name="MediaServiceLocation" ma:index="17" nillable="true" ma:displayName="Location" ma:indexed="true" ma:internalName="MediaServiceLocation" ma:readOnly="true">
      <xsd:simpleType>
        <xsd:restriction base="dms:Text"/>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fd79b93-5efa-4e92-a621-86395a9856ee"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d7436d46-222d-47fc-a4fa-add074e590f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81808FE-B42D-4F66-A3BA-D99F43F227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7436d46-222d-47fc-a4fa-add074e590f4"/>
    <ds:schemaRef ds:uri="2fd79b93-5efa-4e92-a621-86395a9856e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E08D05F-E9C3-4E3F-89D1-DF652136C5AF}">
  <ds:schemaRef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2fd79b93-5efa-4e92-a621-86395a9856ee"/>
    <ds:schemaRef ds:uri="d7436d46-222d-47fc-a4fa-add074e590f4"/>
    <ds:schemaRef ds:uri="http://www.w3.org/XML/1998/namespace"/>
  </ds:schemaRefs>
</ds:datastoreItem>
</file>

<file path=customXml/itemProps3.xml><?xml version="1.0" encoding="utf-8"?>
<ds:datastoreItem xmlns:ds="http://schemas.openxmlformats.org/officeDocument/2006/customXml" ds:itemID="{F2C8078A-2FF9-4AD5-A9E7-ACC3537B86B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1322</TotalTime>
  <Words>2403</Words>
  <Application>Microsoft Office PowerPoint</Application>
  <PresentationFormat>Custom</PresentationFormat>
  <Paragraphs>281</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Gemma Phillips</cp:lastModifiedBy>
  <cp:revision>22</cp:revision>
  <dcterms:created xsi:type="dcterms:W3CDTF">2025-10-08T18:09:30Z</dcterms:created>
  <dcterms:modified xsi:type="dcterms:W3CDTF">2026-01-05T10:57:06Z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0x010100FF12088D0052F0449120DBDC5653AB73</vt:lpwstr>
  </property>
</Properties>
</file>